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1" r:id="rId4"/>
    <p:sldId id="263" r:id="rId5"/>
    <p:sldId id="258" r:id="rId6"/>
    <p:sldId id="259" r:id="rId7"/>
    <p:sldId id="260" r:id="rId8"/>
    <p:sldId id="264" r:id="rId9"/>
    <p:sldId id="265" r:id="rId10"/>
    <p:sldId id="270" r:id="rId11"/>
    <p:sldId id="266" r:id="rId12"/>
    <p:sldId id="267" r:id="rId13"/>
    <p:sldId id="268" r:id="rId14"/>
    <p:sldId id="261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Rg st="1" end="1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428B5-F2F2-49A3-B73A-DE4BE1DA598A}" type="datetimeFigureOut">
              <a:rPr lang="en-US"/>
              <a:t>9/3/15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D5A96-2F65-41E3-860F-48E92E673E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4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5A96-2F65-41E3-860F-48E92E673ED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57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5A96-2F65-41E3-860F-48E92E673EDF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25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5A96-2F65-41E3-860F-48E92E673EDF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25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5A96-2F65-41E3-860F-48E92E673ED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91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5A96-2F65-41E3-860F-48E92E673EDF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91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5A96-2F65-41E3-860F-48E92E673EDF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94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5A96-2F65-41E3-860F-48E92E673EDF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38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5A96-2F65-41E3-860F-48E92E673EDF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91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5A96-2F65-41E3-860F-48E92E673EDF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25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5A96-2F65-41E3-860F-48E92E673EDF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25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D5A96-2F65-41E3-860F-48E92E673EDF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2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98198-A008-4F98-B286-884E00A24E6A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12A80-B427-4A55-A847-7DB646EDC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962650"/>
      </p:ext>
    </p:extLst>
  </p:cSld>
  <p:clrMapOvr>
    <a:masterClrMapping/>
  </p:clrMapOvr>
  <p:transition xmlns:p14="http://schemas.microsoft.com/office/powerpoint/2010/main" spd="med" advClick="0" advTm="1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B496-16EF-48E0-A417-AC682AC938DC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C2266-D763-4F5E-B84F-B1F1BEDF91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348790"/>
      </p:ext>
    </p:extLst>
  </p:cSld>
  <p:clrMapOvr>
    <a:masterClrMapping/>
  </p:clrMapOvr>
  <p:transition xmlns:p14="http://schemas.microsoft.com/office/powerpoint/2010/main" spd="med" advClick="0" advTm="12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EAEEB-573F-482E-AB47-DBE8CBD412DE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B1CEF-0F72-4E6C-8B35-F2ABBB14D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559584"/>
      </p:ext>
    </p:extLst>
  </p:cSld>
  <p:clrMapOvr>
    <a:masterClrMapping/>
  </p:clrMapOvr>
  <p:transition xmlns:p14="http://schemas.microsoft.com/office/powerpoint/2010/main" spd="med" advClick="0" advTm="1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4481B-F44B-42E4-B9C3-2D2F93428908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36788-2FCA-48E1-AC0E-F026F794E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236944"/>
      </p:ext>
    </p:extLst>
  </p:cSld>
  <p:clrMapOvr>
    <a:masterClrMapping/>
  </p:clrMapOvr>
  <p:transition xmlns:p14="http://schemas.microsoft.com/office/powerpoint/2010/main" spd="med" advClick="0" advTm="1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6A3F8-1D19-4828-B44B-32722311342C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F9683-6115-41EA-A4D0-CD453FC4C5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747800"/>
      </p:ext>
    </p:extLst>
  </p:cSld>
  <p:clrMapOvr>
    <a:masterClrMapping/>
  </p:clrMapOvr>
  <p:transition xmlns:p14="http://schemas.microsoft.com/office/powerpoint/2010/main" spd="med" advClick="0" advTm="1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A8779-6624-42DD-A971-3E8E8BE7A9F7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2B963-F4EA-4531-BA06-58332AAF3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253650"/>
      </p:ext>
    </p:extLst>
  </p:cSld>
  <p:clrMapOvr>
    <a:masterClrMapping/>
  </p:clrMapOvr>
  <p:transition xmlns:p14="http://schemas.microsoft.com/office/powerpoint/2010/main" spd="med" advClick="0" advTm="12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14BC-A148-4CCF-B511-345397C30CA0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310BE-0D23-4EA3-9910-A48B5FF874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051690"/>
      </p:ext>
    </p:extLst>
  </p:cSld>
  <p:clrMapOvr>
    <a:masterClrMapping/>
  </p:clrMapOvr>
  <p:transition xmlns:p14="http://schemas.microsoft.com/office/powerpoint/2010/main" spd="med" advClick="0" advTm="12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EE873-A096-4DAE-BCF7-C2579FF7AB7C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406DC-0347-447E-9D90-2B1761B5E3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810500"/>
      </p:ext>
    </p:extLst>
  </p:cSld>
  <p:clrMapOvr>
    <a:masterClrMapping/>
  </p:clrMapOvr>
  <p:transition xmlns:p14="http://schemas.microsoft.com/office/powerpoint/2010/main" spd="med" advClick="0" advTm="1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2A4A-9CFC-45A3-AD39-E8B7C9482AC7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A33B9-DD51-44AD-A7FB-7FB712C478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761218"/>
      </p:ext>
    </p:extLst>
  </p:cSld>
  <p:clrMapOvr>
    <a:masterClrMapping/>
  </p:clrMapOvr>
  <p:transition xmlns:p14="http://schemas.microsoft.com/office/powerpoint/2010/main" spd="med" advClick="0" advTm="1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DE839-5157-4640-BE4A-4A5346555CBB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F3F3E-19FB-4074-A045-B2BB925AE0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495298"/>
      </p:ext>
    </p:extLst>
  </p:cSld>
  <p:clrMapOvr>
    <a:masterClrMapping/>
  </p:clrMapOvr>
  <p:transition xmlns:p14="http://schemas.microsoft.com/office/powerpoint/2010/main" spd="med" advClick="0" advTm="12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C1363-9CDC-4C29-84A3-4AFD3FABD4A4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9DE2C-F106-4D08-BBB8-A2CCB53DB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920598"/>
      </p:ext>
    </p:extLst>
  </p:cSld>
  <p:clrMapOvr>
    <a:masterClrMapping/>
  </p:clrMapOvr>
  <p:transition xmlns:p14="http://schemas.microsoft.com/office/powerpoint/2010/main" spd="med" advClick="0" advTm="1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A69B53-B66E-4B1E-84C0-981343694705}" type="datetimeFigureOut">
              <a:rPr lang="en-US"/>
              <a:pPr>
                <a:defRPr/>
              </a:pPr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1C15C78-98BF-42FE-95EC-7A9222F5FC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 advClick="0" advTm="12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9600" b="1" smtClean="0">
                <a:solidFill>
                  <a:srgbClr val="FFFF00"/>
                </a:solidFill>
                <a:latin typeface="Juice ITC" panose="04040403040A02020202" pitchFamily="82" charset="0"/>
              </a:rPr>
              <a:t>WELCOME</a:t>
            </a:r>
            <a:r>
              <a:rPr lang="en-US" altLang="en-US" sz="9600" b="1" smtClean="0">
                <a:solidFill>
                  <a:srgbClr val="C00000"/>
                </a:solidFill>
                <a:latin typeface="Juice ITC" panose="04040403040A02020202" pitchFamily="82" charset="0"/>
              </a:rPr>
              <a:t> 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229600" cy="1828800"/>
          </a:xfrm>
        </p:spPr>
        <p:txBody>
          <a:bodyPr/>
          <a:lstStyle/>
          <a:p>
            <a:pPr eaLnBrk="1" hangingPunct="1"/>
            <a:r>
              <a:rPr lang="en-US" altLang="en-US" sz="6000" b="1" baseline="30000" dirty="0">
                <a:solidFill>
                  <a:schemeClr val="tx1"/>
                </a:solidFill>
                <a:latin typeface="Gabriola" panose="04040605051002020D02" pitchFamily="82" charset="0"/>
              </a:rPr>
              <a:t>5th</a:t>
            </a:r>
            <a:r>
              <a:rPr lang="en-US" altLang="en-US" sz="6000" b="1" dirty="0">
                <a:solidFill>
                  <a:schemeClr val="tx1"/>
                </a:solidFill>
                <a:latin typeface="Gabriola" panose="04040605051002020D02" pitchFamily="82" charset="0"/>
              </a:rPr>
              <a:t> Grade</a:t>
            </a:r>
          </a:p>
          <a:p>
            <a:pPr eaLnBrk="1" hangingPunct="1"/>
            <a:r>
              <a:rPr lang="en-US" altLang="en-US" sz="6000" b="1" dirty="0">
                <a:solidFill>
                  <a:srgbClr val="002060"/>
                </a:solidFill>
                <a:latin typeface="Gabriola" panose="04040605051002020D02" pitchFamily="82" charset="0"/>
              </a:rPr>
              <a:t>BACK TO SCHOOL </a:t>
            </a:r>
            <a:r>
              <a:rPr lang="en-US" altLang="en-US" sz="60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NIGHT</a:t>
            </a:r>
          </a:p>
          <a:p>
            <a:pPr eaLnBrk="1" hangingPunct="1"/>
            <a:r>
              <a:rPr lang="en-US" altLang="en-US" sz="60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Please sign-in and find a seat</a:t>
            </a:r>
            <a:endParaRPr lang="en-US" altLang="en-US" sz="60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40 Book Challenge</a:t>
            </a:r>
            <a:endParaRPr lang="en-US" sz="6600" dirty="0">
              <a:ln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All students will be expected to take on the 40 Book Challenge for 5</a:t>
            </a:r>
            <a:r>
              <a:rPr lang="en-US" baseline="30000" dirty="0" smtClean="0"/>
              <a:t>th</a:t>
            </a:r>
            <a:r>
              <a:rPr lang="en-US" dirty="0" smtClean="0"/>
              <a:t> grade.</a:t>
            </a:r>
          </a:p>
          <a:p>
            <a:r>
              <a:rPr lang="en-US" dirty="0" smtClean="0"/>
              <a:t>Students will read 40 books across multiple genres and complete reading conferences and reading responses on each.</a:t>
            </a:r>
          </a:p>
          <a:p>
            <a:r>
              <a:rPr lang="en-US" dirty="0" smtClean="0"/>
              <a:t>More information is on the way.</a:t>
            </a:r>
          </a:p>
        </p:txBody>
      </p:sp>
    </p:spTree>
    <p:extLst>
      <p:ext uri="{BB962C8B-B14F-4D97-AF65-F5344CB8AC3E}">
        <p14:creationId xmlns:p14="http://schemas.microsoft.com/office/powerpoint/2010/main" val="3203192487"/>
      </p:ext>
    </p:extLst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Field Experience</a:t>
            </a:r>
            <a:endParaRPr lang="en-US" sz="6600" dirty="0">
              <a:ln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We will go on multiple field trips this year.  As part of our culture at DCIS Fairmont we try to experience learning in the “field” as much as possible.</a:t>
            </a:r>
          </a:p>
          <a:p>
            <a:r>
              <a:rPr lang="en-US" dirty="0" smtClean="0"/>
              <a:t>Our first trip will be to the Molly Brown House on September 17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11272"/>
      </p:ext>
    </p:extLst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Home visits are an integral part of the teacher-parent-student relationship. </a:t>
            </a:r>
          </a:p>
          <a:p>
            <a:r>
              <a:rPr lang="en-US" dirty="0" smtClean="0"/>
              <a:t>Please sign up for a 20 minute time slot that works for your schedule.</a:t>
            </a:r>
          </a:p>
          <a:p>
            <a:r>
              <a:rPr lang="en-US" dirty="0" smtClean="0"/>
              <a:t>These are solely for fun and relationship building.</a:t>
            </a:r>
          </a:p>
        </p:txBody>
      </p:sp>
    </p:spTree>
    <p:extLst>
      <p:ext uri="{BB962C8B-B14F-4D97-AF65-F5344CB8AC3E}">
        <p14:creationId xmlns:p14="http://schemas.microsoft.com/office/powerpoint/2010/main" val="1435208672"/>
      </p:ext>
    </p:extLst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Each month every student receive $7 to spend on a book title of their choice from Scholastic, funded by Book Trust</a:t>
            </a:r>
          </a:p>
          <a:p>
            <a:r>
              <a:rPr lang="en-US" dirty="0" smtClean="0"/>
              <a:t>Please have orders to me no later than the due date on the forms that are sent home</a:t>
            </a:r>
          </a:p>
          <a:p>
            <a:r>
              <a:rPr lang="en-US" dirty="0" smtClean="0"/>
              <a:t>Please make a choice that is at or slightly above your child’s reading level</a:t>
            </a:r>
          </a:p>
        </p:txBody>
      </p:sp>
    </p:spTree>
    <p:extLst>
      <p:ext uri="{BB962C8B-B14F-4D97-AF65-F5344CB8AC3E}">
        <p14:creationId xmlns:p14="http://schemas.microsoft.com/office/powerpoint/2010/main" val="1699701835"/>
      </p:ext>
    </p:extLst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Can You Help?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Read with your child daily</a:t>
            </a:r>
          </a:p>
          <a:p>
            <a:pPr eaLnBrk="1" hangingPunct="1"/>
            <a:r>
              <a:rPr lang="en-US" altLang="en-US" b="1" dirty="0" smtClean="0"/>
              <a:t>Practice Multiplication and Division Facts Daily</a:t>
            </a:r>
          </a:p>
          <a:p>
            <a:pPr eaLnBrk="1" hangingPunct="1"/>
            <a:r>
              <a:rPr lang="en-US" altLang="en-US" b="1" dirty="0" smtClean="0"/>
              <a:t>Check Homework Nightly</a:t>
            </a:r>
          </a:p>
          <a:p>
            <a:pPr eaLnBrk="1" hangingPunct="1"/>
            <a:r>
              <a:rPr lang="en-US" altLang="en-US" b="1" dirty="0" smtClean="0"/>
              <a:t>Discuss Curriculum</a:t>
            </a:r>
          </a:p>
          <a:p>
            <a:pPr eaLnBrk="1" hangingPunct="1"/>
            <a:r>
              <a:rPr lang="en-US" altLang="en-US" b="1" dirty="0" smtClean="0"/>
              <a:t>Reinforce Responsibility and Accountability</a:t>
            </a:r>
          </a:p>
          <a:p>
            <a:pPr eaLnBrk="1" hangingPunct="1"/>
            <a:r>
              <a:rPr lang="en-US" altLang="en-US" b="1" dirty="0" smtClean="0"/>
              <a:t>Keep in Touch</a:t>
            </a:r>
          </a:p>
        </p:txBody>
      </p:sp>
    </p:spTree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smtClean="0">
                <a:solidFill>
                  <a:srgbClr val="FFC000"/>
                </a:solidFill>
                <a:latin typeface="Jokerman" panose="04090605060D06020702" pitchFamily="82" charset="0"/>
                <a:sym typeface="Wingdings" panose="05000000000000000000" pitchFamily="2" charset="2"/>
              </a:rPr>
              <a:t>  </a:t>
            </a:r>
            <a:r>
              <a:rPr lang="en-US" altLang="en-US" sz="6600" smtClean="0">
                <a:solidFill>
                  <a:srgbClr val="FFC000"/>
                </a:solidFill>
                <a:latin typeface="Jokerman" panose="04090605060D06020702" pitchFamily="82" charset="0"/>
              </a:rPr>
              <a:t>WISH LIST  </a:t>
            </a:r>
            <a:r>
              <a:rPr lang="en-US" altLang="en-US" sz="6600" smtClean="0">
                <a:solidFill>
                  <a:srgbClr val="FFC000"/>
                </a:solidFill>
                <a:latin typeface="Jokerman" panose="04090605060D06020702" pitchFamily="82" charset="0"/>
                <a:sym typeface="Wingdings" panose="05000000000000000000" pitchFamily="2" charset="2"/>
              </a:rPr>
              <a:t></a:t>
            </a:r>
            <a:endParaRPr lang="en-US" altLang="en-US" sz="6600" smtClean="0">
              <a:solidFill>
                <a:srgbClr val="FFC000"/>
              </a:solidFill>
              <a:latin typeface="Jokerman" panose="04090605060D06020702" pitchFamily="82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Tissues</a:t>
            </a:r>
          </a:p>
          <a:p>
            <a:pPr algn="ctr" eaLnBrk="1" hangingPunct="1"/>
            <a:r>
              <a:rPr lang="en-US" altLang="en-US" dirty="0" smtClean="0"/>
              <a:t>Pencils</a:t>
            </a:r>
          </a:p>
          <a:p>
            <a:pPr algn="ctr" eaLnBrk="1" hangingPunct="1"/>
            <a:r>
              <a:rPr lang="en-US" altLang="en-US" dirty="0" smtClean="0"/>
              <a:t>Quart Sized Baggies</a:t>
            </a:r>
          </a:p>
          <a:p>
            <a:pPr algn="ctr" eaLnBrk="1" hangingPunct="1"/>
            <a:r>
              <a:rPr lang="en-US" altLang="en-US" dirty="0" smtClean="0"/>
              <a:t>Sticky Notes</a:t>
            </a:r>
          </a:p>
          <a:p>
            <a:pPr algn="ctr" eaLnBrk="1" hangingPunct="1"/>
            <a:r>
              <a:rPr lang="en-US" altLang="en-US" dirty="0" smtClean="0"/>
              <a:t>Dry Erase Markers</a:t>
            </a:r>
          </a:p>
          <a:p>
            <a:pPr marL="0" indent="0" algn="ctr" eaLnBrk="1" hangingPunct="1">
              <a:buNone/>
            </a:pPr>
            <a:endParaRPr lang="en-US" altLang="en-US" dirty="0" smtClean="0"/>
          </a:p>
        </p:txBody>
      </p:sp>
    </p:spTree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 smtClean="0">
                <a:solidFill>
                  <a:srgbClr val="FFC000"/>
                </a:solidFill>
                <a:latin typeface="Broadway" panose="04040905080B02020502" pitchFamily="82" charset="0"/>
              </a:rPr>
              <a:t>Who </a:t>
            </a:r>
            <a:r>
              <a:rPr lang="en-US" altLang="en-US" sz="7200" dirty="0" smtClean="0">
                <a:solidFill>
                  <a:srgbClr val="FFC000"/>
                </a:solidFill>
                <a:latin typeface="Broadway" panose="04040905080B02020502" pitchFamily="82" charset="0"/>
              </a:rPr>
              <a:t>Are We</a:t>
            </a:r>
            <a:r>
              <a:rPr lang="en-US" altLang="en-US" sz="7200" dirty="0" smtClean="0">
                <a:solidFill>
                  <a:srgbClr val="FFC000"/>
                </a:solidFill>
                <a:latin typeface="Broadway" panose="04040905080B02020502" pitchFamily="82" charset="0"/>
              </a:rPr>
              <a:t>?</a:t>
            </a:r>
            <a:endParaRPr lang="en-US" altLang="en-US" sz="7200" dirty="0" smtClean="0">
              <a:solidFill>
                <a:srgbClr val="FFC000"/>
              </a:solidFill>
              <a:latin typeface="Broadway" panose="04040905080B020205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37160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year marks </a:t>
            </a:r>
            <a:r>
              <a:rPr lang="en-US" sz="2800" dirty="0" smtClean="0"/>
              <a:t>Mrs. Austin’s 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smtClean="0"/>
              <a:t>year teaching.  I have taught in three different states, 5 different cities, and 8 different schools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This is Mrs. Rice’s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year.</a:t>
            </a:r>
          </a:p>
          <a:p>
            <a:endParaRPr lang="en-US" sz="2800" dirty="0" smtClean="0"/>
          </a:p>
          <a:p>
            <a:r>
              <a:rPr lang="en-US" sz="2800" dirty="0" smtClean="0"/>
              <a:t>Above all reading is the key to knowledge.  </a:t>
            </a:r>
            <a:r>
              <a:rPr lang="en-US" sz="2800" dirty="0" smtClean="0"/>
              <a:t>Our job </a:t>
            </a:r>
            <a:r>
              <a:rPr lang="en-US" sz="2800" dirty="0" smtClean="0"/>
              <a:t>this year is to ignite your child’s passion for learning through </a:t>
            </a:r>
            <a:r>
              <a:rPr lang="en-US" sz="2800" dirty="0" smtClean="0"/>
              <a:t>text and develop a true love of reading.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34215162"/>
      </p:ext>
    </p:extLst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 smtClean="0">
                <a:solidFill>
                  <a:srgbClr val="FFC000"/>
                </a:solidFill>
                <a:latin typeface="Broadway" panose="04040905080B02020502" pitchFamily="82" charset="0"/>
              </a:rPr>
              <a:t>Our DTR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371600"/>
            <a:ext cx="87630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Sarah Olsen is our Denver Teacher Resident.</a:t>
            </a:r>
          </a:p>
          <a:p>
            <a:r>
              <a:rPr lang="en-US" sz="2800" dirty="0" smtClean="0"/>
              <a:t>She has taught outdoor and zoological education for 2 years.</a:t>
            </a:r>
          </a:p>
          <a:p>
            <a:r>
              <a:rPr lang="en-US" sz="2800" dirty="0" smtClean="0"/>
              <a:t>Sarah will be teaching one full day each month and multiple lessons during the week.</a:t>
            </a:r>
          </a:p>
          <a:p>
            <a:r>
              <a:rPr lang="en-US" sz="2800" dirty="0" smtClean="0"/>
              <a:t>Over the year we will follow a gradual release model where she will be teaching full </a:t>
            </a:r>
            <a:r>
              <a:rPr lang="en-US" sz="2800" smtClean="0"/>
              <a:t>days sequentially.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7047047"/>
      </p:ext>
    </p:extLst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0" y="0"/>
            <a:ext cx="94488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4" eaLnBrk="1" hangingPunct="1"/>
            <a:r>
              <a:rPr lang="en-US" altLang="en-US" sz="8000" b="1">
                <a:latin typeface="Harrington" panose="04040505050A02020702" pitchFamily="82" charset="0"/>
                <a:cs typeface="Aharoni" panose="02010803020104030203" pitchFamily="2" charset="-79"/>
              </a:rPr>
              <a:t>  P</a:t>
            </a:r>
            <a:r>
              <a:rPr lang="en-US" altLang="en-US" sz="5400">
                <a:solidFill>
                  <a:srgbClr val="FFC000"/>
                </a:solidFill>
                <a:latin typeface="Harrington" panose="04040505050A02020702" pitchFamily="82" charset="0"/>
                <a:cs typeface="Aharoni" panose="02010803020104030203" pitchFamily="2" charset="-79"/>
              </a:rPr>
              <a:t>roductive</a:t>
            </a:r>
          </a:p>
          <a:p>
            <a:pPr lvl="4" eaLnBrk="1" hangingPunct="1"/>
            <a:r>
              <a:rPr lang="en-US" altLang="en-US" sz="8000" b="1">
                <a:latin typeface="Harrington" panose="04040505050A02020702" pitchFamily="82" charset="0"/>
                <a:cs typeface="Aharoni" panose="02010803020104030203" pitchFamily="2" charset="-79"/>
              </a:rPr>
              <a:t>  R</a:t>
            </a:r>
            <a:r>
              <a:rPr lang="en-US" altLang="en-US" sz="5400">
                <a:solidFill>
                  <a:srgbClr val="FFC000"/>
                </a:solidFill>
                <a:latin typeface="Harrington" panose="04040505050A02020702" pitchFamily="82" charset="0"/>
                <a:cs typeface="Aharoni" panose="02010803020104030203" pitchFamily="2" charset="-79"/>
              </a:rPr>
              <a:t>esponsible</a:t>
            </a:r>
          </a:p>
          <a:p>
            <a:pPr lvl="4" eaLnBrk="1" hangingPunct="1"/>
            <a:r>
              <a:rPr lang="en-US" altLang="en-US" sz="8000" b="1">
                <a:latin typeface="Harrington" panose="04040505050A02020702" pitchFamily="82" charset="0"/>
                <a:cs typeface="Aharoni" panose="02010803020104030203" pitchFamily="2" charset="-79"/>
              </a:rPr>
              <a:t>  I</a:t>
            </a:r>
            <a:r>
              <a:rPr lang="en-US" altLang="en-US" sz="5400">
                <a:solidFill>
                  <a:srgbClr val="FFC000"/>
                </a:solidFill>
                <a:latin typeface="Harrington" panose="04040505050A02020702" pitchFamily="82" charset="0"/>
                <a:cs typeface="Aharoni" panose="02010803020104030203" pitchFamily="2" charset="-79"/>
              </a:rPr>
              <a:t>ndependent</a:t>
            </a:r>
            <a:endParaRPr lang="en-US" altLang="en-US" sz="8000">
              <a:solidFill>
                <a:srgbClr val="FFC000"/>
              </a:solidFill>
              <a:latin typeface="Harrington" panose="04040505050A02020702" pitchFamily="82" charset="0"/>
              <a:cs typeface="Aharoni" panose="02010803020104030203" pitchFamily="2" charset="-79"/>
            </a:endParaRPr>
          </a:p>
          <a:p>
            <a:pPr lvl="4" eaLnBrk="1" hangingPunct="1"/>
            <a:r>
              <a:rPr lang="en-US" altLang="en-US" sz="8000" b="1">
                <a:latin typeface="Harrington" panose="04040505050A02020702" pitchFamily="82" charset="0"/>
                <a:cs typeface="Aharoni" panose="02010803020104030203" pitchFamily="2" charset="-79"/>
              </a:rPr>
              <a:t>  D</a:t>
            </a:r>
            <a:r>
              <a:rPr lang="en-US" altLang="en-US" sz="5400">
                <a:solidFill>
                  <a:srgbClr val="FFC000"/>
                </a:solidFill>
                <a:latin typeface="Harrington" panose="04040505050A02020702" pitchFamily="82" charset="0"/>
                <a:cs typeface="Aharoni" panose="02010803020104030203" pitchFamily="2" charset="-79"/>
              </a:rPr>
              <a:t>eeply Loved</a:t>
            </a:r>
            <a:endParaRPr lang="en-US" altLang="en-US" sz="8000">
              <a:solidFill>
                <a:srgbClr val="FFC000"/>
              </a:solidFill>
              <a:latin typeface="Harrington" panose="04040505050A02020702" pitchFamily="82" charset="0"/>
              <a:cs typeface="Aharoni" panose="02010803020104030203" pitchFamily="2" charset="-79"/>
            </a:endParaRPr>
          </a:p>
          <a:p>
            <a:pPr lvl="4" eaLnBrk="1" hangingPunct="1"/>
            <a:r>
              <a:rPr lang="en-US" altLang="en-US" sz="8000" b="1">
                <a:latin typeface="Harrington" panose="04040505050A02020702" pitchFamily="82" charset="0"/>
                <a:cs typeface="Aharoni" panose="02010803020104030203" pitchFamily="2" charset="-79"/>
              </a:rPr>
              <a:t>  E</a:t>
            </a:r>
            <a:r>
              <a:rPr lang="en-US" altLang="en-US" sz="5400">
                <a:solidFill>
                  <a:srgbClr val="FFC000"/>
                </a:solidFill>
                <a:latin typeface="Harrington" panose="04040505050A02020702" pitchFamily="82" charset="0"/>
                <a:cs typeface="Aharoni" panose="02010803020104030203" pitchFamily="2" charset="-79"/>
              </a:rPr>
              <a:t>nthusiastic Learner</a:t>
            </a:r>
            <a:endParaRPr lang="en-US" altLang="en-US" sz="8000">
              <a:solidFill>
                <a:srgbClr val="FFC000"/>
              </a:solidFill>
              <a:latin typeface="Harrington" panose="04040505050A02020702" pitchFamily="82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sz="6600">
                <a:solidFill>
                  <a:srgbClr val="FFC000"/>
                </a:solidFill>
                <a:latin typeface="Bauhaus 93"/>
              </a:rPr>
              <a:t>Core Values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numCol="2"/>
          <a:lstStyle/>
          <a:p>
            <a:pPr marL="0" indent="0" eaLnBrk="1" hangingPunct="1">
              <a:buNone/>
            </a:pPr>
            <a:r>
              <a:rPr lang="en-US" altLang="x-none" sz="2600" b="1" i="1" dirty="0"/>
              <a:t>At Fairmont we believe in:</a:t>
            </a:r>
            <a:endParaRPr lang="en-US" altLang="x-none" sz="2600" b="1" i="1" dirty="0">
              <a:solidFill>
                <a:srgbClr val="000000"/>
              </a:solidFill>
              <a:latin typeface="Calibri"/>
            </a:endParaRPr>
          </a:p>
          <a:p>
            <a:pPr marL="0" indent="0" eaLnBrk="1" hangingPunct="1">
              <a:buNone/>
            </a:pPr>
            <a:r>
              <a:rPr lang="en-US" altLang="x-none" sz="2600" b="1" dirty="0"/>
              <a:t>Respect</a:t>
            </a:r>
          </a:p>
          <a:p>
            <a:pPr marL="0" indent="0" eaLnBrk="1" hangingPunct="1">
              <a:buNone/>
            </a:pPr>
            <a:r>
              <a:rPr lang="en-US" altLang="x-none" sz="2600" b="1" dirty="0"/>
              <a:t>Perseverance</a:t>
            </a:r>
          </a:p>
          <a:p>
            <a:pPr marL="0" indent="0" eaLnBrk="1" hangingPunct="1">
              <a:buNone/>
            </a:pPr>
            <a:r>
              <a:rPr lang="en-US" altLang="x-none" sz="2600" b="1" dirty="0"/>
              <a:t>Joy</a:t>
            </a:r>
          </a:p>
          <a:p>
            <a:pPr marL="0" indent="0" eaLnBrk="1" hangingPunct="1">
              <a:buNone/>
            </a:pPr>
            <a:r>
              <a:rPr lang="en-US" altLang="x-none" sz="2600" b="1" dirty="0" smtClean="0">
                <a:solidFill>
                  <a:srgbClr val="000000"/>
                </a:solidFill>
                <a:latin typeface="Calibri"/>
              </a:rPr>
              <a:t>Integrity</a:t>
            </a:r>
          </a:p>
          <a:p>
            <a:pPr marL="0" indent="0" eaLnBrk="1" hangingPunct="1">
              <a:buNone/>
            </a:pPr>
            <a:endParaRPr lang="en-US" altLang="x-none" sz="2600" b="1" dirty="0">
              <a:solidFill>
                <a:srgbClr val="000000"/>
              </a:solidFill>
              <a:latin typeface="Calibri"/>
            </a:endParaRPr>
          </a:p>
          <a:p>
            <a:pPr marL="0" indent="0" eaLnBrk="1" hangingPunct="1">
              <a:buNone/>
            </a:pPr>
            <a:endParaRPr lang="en-US" altLang="x-none" sz="2600" b="1" dirty="0" smtClean="0">
              <a:solidFill>
                <a:srgbClr val="000000"/>
              </a:solidFill>
              <a:latin typeface="Calibri"/>
            </a:endParaRPr>
          </a:p>
          <a:p>
            <a:pPr marL="0" indent="0" eaLnBrk="1" hangingPunct="1">
              <a:buNone/>
            </a:pPr>
            <a:endParaRPr lang="en-US" altLang="x-none" sz="2600" b="1" dirty="0">
              <a:solidFill>
                <a:srgbClr val="000000"/>
              </a:solidFill>
              <a:latin typeface="Calibri"/>
            </a:endParaRPr>
          </a:p>
          <a:p>
            <a:pPr marL="0" indent="0" eaLnBrk="1" hangingPunct="1">
              <a:buNone/>
            </a:pPr>
            <a:endParaRPr lang="en-US" altLang="x-none" sz="2600" b="1" dirty="0">
              <a:solidFill>
                <a:srgbClr val="000000"/>
              </a:solidFill>
              <a:latin typeface="Calibri"/>
            </a:endParaRPr>
          </a:p>
          <a:p>
            <a:pPr marL="0" indent="0" eaLnBrk="1" hangingPunct="1">
              <a:buNone/>
            </a:pPr>
            <a:r>
              <a:rPr lang="en-US" altLang="x-none" sz="2600" b="1" i="1" dirty="0">
                <a:solidFill>
                  <a:srgbClr val="000000"/>
                </a:solidFill>
                <a:latin typeface="Calibri"/>
              </a:rPr>
              <a:t>And we learn through:</a:t>
            </a:r>
          </a:p>
          <a:p>
            <a:pPr marL="0" indent="0" eaLnBrk="1" hangingPunct="1">
              <a:buNone/>
            </a:pPr>
            <a:r>
              <a:rPr lang="en-US" altLang="x-none" sz="2600" b="1" dirty="0">
                <a:solidFill>
                  <a:srgbClr val="000000"/>
                </a:solidFill>
                <a:latin typeface="Calibri"/>
              </a:rPr>
              <a:t>Investigating the world</a:t>
            </a:r>
          </a:p>
          <a:p>
            <a:pPr marL="0" indent="0" eaLnBrk="1" hangingPunct="1">
              <a:buNone/>
            </a:pPr>
            <a:r>
              <a:rPr lang="en-US" altLang="x-none" sz="2600" b="1" dirty="0">
                <a:solidFill>
                  <a:srgbClr val="000000"/>
                </a:solidFill>
                <a:latin typeface="Calibri"/>
              </a:rPr>
              <a:t>Communicating our ideas</a:t>
            </a:r>
          </a:p>
          <a:p>
            <a:pPr marL="0" indent="0" eaLnBrk="1" hangingPunct="1">
              <a:buNone/>
            </a:pPr>
            <a:r>
              <a:rPr lang="en-US" altLang="x-none" sz="2600" b="1" dirty="0">
                <a:solidFill>
                  <a:srgbClr val="000000"/>
                </a:solidFill>
                <a:latin typeface="Calibri"/>
              </a:rPr>
              <a:t>Recognizing and weighing perspectives</a:t>
            </a:r>
          </a:p>
          <a:p>
            <a:pPr marL="0" indent="0" eaLnBrk="1" hangingPunct="1">
              <a:buNone/>
            </a:pPr>
            <a:r>
              <a:rPr lang="en-US" altLang="x-none" sz="2600" b="1" dirty="0">
                <a:solidFill>
                  <a:srgbClr val="000000"/>
                </a:solidFill>
                <a:latin typeface="Calibri"/>
              </a:rPr>
              <a:t>Taking action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7200" smtClean="0">
                <a:solidFill>
                  <a:srgbClr val="FFC000"/>
                </a:solidFill>
                <a:latin typeface="Broadway" panose="04040905080B02020502" pitchFamily="82" charset="0"/>
              </a:rPr>
              <a:t>Homework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371600"/>
            <a:ext cx="87630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-Assigned daily and is tied to our current units of study in math and language arts</a:t>
            </a:r>
          </a:p>
          <a:p>
            <a:r>
              <a:rPr lang="en-US" sz="2800" dirty="0" smtClean="0"/>
              <a:t>-Read at least 30 minutes each night, complete one Reader’s Response per week</a:t>
            </a:r>
          </a:p>
          <a:p>
            <a:r>
              <a:rPr lang="en-US" sz="2800" dirty="0" smtClean="0"/>
              <a:t>-Quality work is expected</a:t>
            </a:r>
          </a:p>
          <a:p>
            <a:r>
              <a:rPr lang="en-US" sz="2800" dirty="0" smtClean="0"/>
              <a:t>-Your child will not be assigned busy work, it is all connected to our learning and our learning/CCSS</a:t>
            </a:r>
          </a:p>
        </p:txBody>
      </p:sp>
    </p:spTree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Expeditionary Learning</a:t>
            </a:r>
            <a:endParaRPr lang="en-US" sz="6600" dirty="0">
              <a:ln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105400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n>
                  <a:solidFill>
                    <a:srgbClr val="FFC000"/>
                  </a:solidFill>
                </a:ln>
                <a:latin typeface="Bauhaus 93" pitchFamily="82" charset="0"/>
              </a:rPr>
              <a:t>READING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-Language Arts Curriculum designed around the Common Core State Standards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-High level of rigor</a:t>
            </a:r>
            <a:r>
              <a:rPr lang="en-US" dirty="0"/>
              <a:t> </a:t>
            </a:r>
            <a:r>
              <a:rPr lang="en-US" dirty="0" smtClean="0"/>
              <a:t>and comprehension/reading skills</a:t>
            </a:r>
          </a:p>
        </p:txBody>
      </p:sp>
    </p:spTree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Expeditionary Learning</a:t>
            </a:r>
            <a:endParaRPr lang="en-US" sz="6600" dirty="0">
              <a:ln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77474"/>
              </p:ext>
            </p:extLst>
          </p:nvPr>
        </p:nvGraphicFramePr>
        <p:xfrm>
          <a:off x="152400" y="1371600"/>
          <a:ext cx="8991600" cy="265175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8600"/>
                <a:gridCol w="1498600"/>
                <a:gridCol w="1498600"/>
                <a:gridCol w="1498600"/>
                <a:gridCol w="1498600"/>
                <a:gridCol w="149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Becoming a Close Reader</a:t>
                      </a:r>
                      <a:r>
                        <a:rPr lang="en-US" baseline="0" dirty="0" smtClean="0"/>
                        <a:t> and Writing to Learn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Researching to Build Knowledge and Teaching</a:t>
                      </a:r>
                      <a:r>
                        <a:rPr lang="en-US" baseline="0" dirty="0" smtClean="0"/>
                        <a:t>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Researching</a:t>
                      </a:r>
                      <a:r>
                        <a:rPr lang="en-US" baseline="0" dirty="0" smtClean="0"/>
                        <a:t> to Build Knowledge and Teaching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Considering Perspectives and Supporting Opinions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Considering Perspectives</a:t>
                      </a:r>
                      <a:r>
                        <a:rPr lang="en-US" baseline="0" dirty="0" smtClean="0"/>
                        <a:t> and Supporting Opinions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Gathering Evidence and Speaking to Others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Stories of Human Rights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Biodiversity in</a:t>
                      </a:r>
                      <a:r>
                        <a:rPr lang="en-US" baseline="0" dirty="0" smtClean="0"/>
                        <a:t> Rainforests of the Western Hemisphere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Inventions that Changed Peoples Lives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Sports and Athletes’ Impact on 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Balancing Competing Needs in 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Disasters in the Western Hemisphere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105234"/>
      </p:ext>
    </p:extLst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Engage NY Math</a:t>
            </a:r>
            <a:endParaRPr lang="en-US" sz="6600" dirty="0">
              <a:ln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546645"/>
              </p:ext>
            </p:extLst>
          </p:nvPr>
        </p:nvGraphicFramePr>
        <p:xfrm>
          <a:off x="-76200" y="1600200"/>
          <a:ext cx="9220200" cy="213360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36700"/>
                <a:gridCol w="1536700"/>
                <a:gridCol w="1536700"/>
                <a:gridCol w="1536700"/>
                <a:gridCol w="1536700"/>
                <a:gridCol w="1536700"/>
              </a:tblGrid>
              <a:tr h="2133601">
                <a:tc>
                  <a:txBody>
                    <a:bodyPr/>
                    <a:lstStyle/>
                    <a:p>
                      <a:r>
                        <a:rPr lang="en-US" dirty="0" smtClean="0"/>
                        <a:t>Place Value and Decimal Fractions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Multi-Digit Whole Numbers and Decimal Fraction 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r>
                        <a:rPr lang="en-US" baseline="0" dirty="0" smtClean="0"/>
                        <a:t> and Subtraction of Fractions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r>
                        <a:rPr lang="en-US" baseline="0" dirty="0" smtClean="0"/>
                        <a:t> and Division of Fractions and Decimals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 and Multiplication with Volume</a:t>
                      </a:r>
                      <a:r>
                        <a:rPr lang="en-US" baseline="0" dirty="0" smtClean="0"/>
                        <a:t> and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r>
                        <a:rPr lang="en-US" baseline="0" dirty="0" smtClean="0"/>
                        <a:t> Solving with the Coordinate Plane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310708"/>
      </p:ext>
    </p:extLst>
  </p:cSld>
  <p:clrMapOvr>
    <a:masterClrMapping/>
  </p:clrMapOvr>
  <p:transition xmlns:p14="http://schemas.microsoft.com/office/powerpoint/2010/main" spd="med" advClick="0" advTm="12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626</Words>
  <Application>Microsoft Macintosh PowerPoint</Application>
  <PresentationFormat>On-screen Show (4:3)</PresentationFormat>
  <Paragraphs>103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WELCOME </vt:lpstr>
      <vt:lpstr>Who Are We?</vt:lpstr>
      <vt:lpstr>Our DTR</vt:lpstr>
      <vt:lpstr>PowerPoint Presentation</vt:lpstr>
      <vt:lpstr>Core Values</vt:lpstr>
      <vt:lpstr>Homework</vt:lpstr>
      <vt:lpstr>Expeditionary Learning</vt:lpstr>
      <vt:lpstr>Expeditionary Learning</vt:lpstr>
      <vt:lpstr>Engage NY Math</vt:lpstr>
      <vt:lpstr>40 Book Challenge</vt:lpstr>
      <vt:lpstr>Field Experience</vt:lpstr>
      <vt:lpstr>Home Visits</vt:lpstr>
      <vt:lpstr>Book Trust</vt:lpstr>
      <vt:lpstr>How Can You Help?</vt:lpstr>
      <vt:lpstr>  WISH LIST 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</dc:creator>
  <cp:lastModifiedBy>Leticia Austin</cp:lastModifiedBy>
  <cp:revision>31</cp:revision>
  <dcterms:created xsi:type="dcterms:W3CDTF">2010-09-10T22:00:39Z</dcterms:created>
  <dcterms:modified xsi:type="dcterms:W3CDTF">2015-09-04T00:25:01Z</dcterms:modified>
</cp:coreProperties>
</file>